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Lato" charset="1" panose="020F0502020204030203"/>
      <p:regular r:id="rId28"/>
    </p:embeddedFont>
    <p:embeddedFont>
      <p:font typeface="Helios Extended Bold" charset="1" panose="02000805050000020004"/>
      <p:regular r:id="rId29"/>
    </p:embeddedFont>
    <p:embeddedFont>
      <p:font typeface="Heebo Bold" charset="1" panose="00000800000000000000"/>
      <p:regular r:id="rId30"/>
    </p:embeddedFont>
    <p:embeddedFont>
      <p:font typeface="Lato Bold" charset="1" panose="020F0502020204030203"/>
      <p:regular r:id="rId31"/>
    </p:embeddedFont>
    <p:embeddedFont>
      <p:font typeface="Heebo" charset="1" panose="00000500000000000000"/>
      <p:regular r:id="rId32"/>
    </p:embeddedFont>
    <p:embeddedFont>
      <p:font typeface="Open Sans" charset="1" panose="00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791678" y="1478830"/>
            <a:ext cx="21203378" cy="7634140"/>
            <a:chOff x="0" y="0"/>
            <a:chExt cx="1128752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81100" y="916221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163210" y="1181100"/>
            <a:ext cx="248490" cy="2484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145933" y="7895996"/>
            <a:ext cx="3428343" cy="1003073"/>
            <a:chOff x="0" y="0"/>
            <a:chExt cx="902938" cy="2641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2938" cy="264184"/>
            </a:xfrm>
            <a:custGeom>
              <a:avLst/>
              <a:gdLst/>
              <a:ahLst/>
              <a:cxnLst/>
              <a:rect r="r" b="b" t="t" l="l"/>
              <a:pathLst>
                <a:path h="264184" w="902938">
                  <a:moveTo>
                    <a:pt x="45164" y="0"/>
                  </a:moveTo>
                  <a:lnTo>
                    <a:pt x="857774" y="0"/>
                  </a:lnTo>
                  <a:cubicBezTo>
                    <a:pt x="882717" y="0"/>
                    <a:pt x="902938" y="20221"/>
                    <a:pt x="902938" y="45164"/>
                  </a:cubicBezTo>
                  <a:lnTo>
                    <a:pt x="902938" y="219020"/>
                  </a:lnTo>
                  <a:cubicBezTo>
                    <a:pt x="902938" y="230998"/>
                    <a:pt x="898180" y="242486"/>
                    <a:pt x="889710" y="250955"/>
                  </a:cubicBezTo>
                  <a:cubicBezTo>
                    <a:pt x="881240" y="259425"/>
                    <a:pt x="869752" y="264184"/>
                    <a:pt x="857774" y="264184"/>
                  </a:cubicBezTo>
                  <a:lnTo>
                    <a:pt x="45164" y="264184"/>
                  </a:lnTo>
                  <a:cubicBezTo>
                    <a:pt x="33186" y="264184"/>
                    <a:pt x="21698" y="259425"/>
                    <a:pt x="13228" y="250955"/>
                  </a:cubicBezTo>
                  <a:cubicBezTo>
                    <a:pt x="4758" y="242486"/>
                    <a:pt x="0" y="230998"/>
                    <a:pt x="0" y="219020"/>
                  </a:cubicBezTo>
                  <a:lnTo>
                    <a:pt x="0" y="45164"/>
                  </a:lnTo>
                  <a:cubicBezTo>
                    <a:pt x="0" y="33186"/>
                    <a:pt x="4758" y="21698"/>
                    <a:pt x="13228" y="13228"/>
                  </a:cubicBezTo>
                  <a:cubicBezTo>
                    <a:pt x="21698" y="4758"/>
                    <a:pt x="33186" y="0"/>
                    <a:pt x="45164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902938" cy="311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 spc="21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Srikar C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 spc="21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S20220010207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82924" y="1990934"/>
            <a:ext cx="13746950" cy="2372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33"/>
              </a:lnSpc>
            </a:pPr>
            <a:r>
              <a:rPr lang="en-US" b="true" sz="6666" spc="333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RURAL HEALTHCARE DATA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22662" y="4506595"/>
            <a:ext cx="569910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WARDHA, MAHARASHTRA ,INDIA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452269" y="7810435"/>
            <a:ext cx="3535294" cy="1088633"/>
            <a:chOff x="0" y="0"/>
            <a:chExt cx="931106" cy="2867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31106" cy="286718"/>
            </a:xfrm>
            <a:custGeom>
              <a:avLst/>
              <a:gdLst/>
              <a:ahLst/>
              <a:cxnLst/>
              <a:rect r="r" b="b" t="t" l="l"/>
              <a:pathLst>
                <a:path h="286718" w="931106">
                  <a:moveTo>
                    <a:pt x="43798" y="0"/>
                  </a:moveTo>
                  <a:lnTo>
                    <a:pt x="887308" y="0"/>
                  </a:lnTo>
                  <a:cubicBezTo>
                    <a:pt x="898924" y="0"/>
                    <a:pt x="910064" y="4614"/>
                    <a:pt x="918278" y="12828"/>
                  </a:cubicBezTo>
                  <a:cubicBezTo>
                    <a:pt x="926492" y="21042"/>
                    <a:pt x="931106" y="32182"/>
                    <a:pt x="931106" y="43798"/>
                  </a:cubicBezTo>
                  <a:lnTo>
                    <a:pt x="931106" y="242920"/>
                  </a:lnTo>
                  <a:cubicBezTo>
                    <a:pt x="931106" y="254536"/>
                    <a:pt x="926492" y="265676"/>
                    <a:pt x="918278" y="273890"/>
                  </a:cubicBezTo>
                  <a:cubicBezTo>
                    <a:pt x="910064" y="282104"/>
                    <a:pt x="898924" y="286718"/>
                    <a:pt x="887308" y="286718"/>
                  </a:cubicBezTo>
                  <a:lnTo>
                    <a:pt x="43798" y="286718"/>
                  </a:lnTo>
                  <a:cubicBezTo>
                    <a:pt x="32182" y="286718"/>
                    <a:pt x="21042" y="282104"/>
                    <a:pt x="12828" y="273890"/>
                  </a:cubicBezTo>
                  <a:cubicBezTo>
                    <a:pt x="4614" y="265676"/>
                    <a:pt x="0" y="254536"/>
                    <a:pt x="0" y="242920"/>
                  </a:cubicBezTo>
                  <a:lnTo>
                    <a:pt x="0" y="43798"/>
                  </a:lnTo>
                  <a:cubicBezTo>
                    <a:pt x="0" y="32182"/>
                    <a:pt x="4614" y="21042"/>
                    <a:pt x="12828" y="12828"/>
                  </a:cubicBezTo>
                  <a:cubicBezTo>
                    <a:pt x="21042" y="4614"/>
                    <a:pt x="32182" y="0"/>
                    <a:pt x="43798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931106" cy="334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 spc="21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Parth Vijay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 spc="21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S20220010166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629162" y="7091637"/>
            <a:ext cx="3086100" cy="804358"/>
            <a:chOff x="0" y="0"/>
            <a:chExt cx="812800" cy="21184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211847"/>
            </a:xfrm>
            <a:custGeom>
              <a:avLst/>
              <a:gdLst/>
              <a:ahLst/>
              <a:cxnLst/>
              <a:rect r="r" b="b" t="t" l="l"/>
              <a:pathLst>
                <a:path h="211847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61675"/>
                  </a:lnTo>
                  <a:cubicBezTo>
                    <a:pt x="812800" y="174981"/>
                    <a:pt x="807514" y="187743"/>
                    <a:pt x="798105" y="197152"/>
                  </a:cubicBezTo>
                  <a:cubicBezTo>
                    <a:pt x="788695" y="206561"/>
                    <a:pt x="775934" y="211847"/>
                    <a:pt x="762627" y="211847"/>
                  </a:cubicBezTo>
                  <a:lnTo>
                    <a:pt x="50173" y="211847"/>
                  </a:lnTo>
                  <a:cubicBezTo>
                    <a:pt x="36866" y="211847"/>
                    <a:pt x="24105" y="206561"/>
                    <a:pt x="14695" y="197152"/>
                  </a:cubicBezTo>
                  <a:cubicBezTo>
                    <a:pt x="5286" y="187743"/>
                    <a:pt x="0" y="174981"/>
                    <a:pt x="0" y="1616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259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 spc="21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Group - 6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940415" y="6183912"/>
            <a:ext cx="9808245" cy="60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78"/>
              </a:lnSpc>
            </a:pPr>
            <a:r>
              <a:rPr lang="en-US" b="true" sz="3556" spc="355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COURSE INSTRUCTOR: DR.ARUN P.V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104" y="0"/>
            <a:ext cx="8256082" cy="10287000"/>
            <a:chOff x="0" y="0"/>
            <a:chExt cx="217444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44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4441">
                  <a:moveTo>
                    <a:pt x="0" y="0"/>
                  </a:moveTo>
                  <a:lnTo>
                    <a:pt x="2174441" y="0"/>
                  </a:lnTo>
                  <a:lnTo>
                    <a:pt x="21744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17444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06013" y="1143840"/>
            <a:ext cx="2556997" cy="95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87"/>
              </a:lnSpc>
            </a:pPr>
            <a:r>
              <a:rPr lang="en-US" b="true" sz="5348" spc="267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1318647" y="1354795"/>
            <a:ext cx="6437861" cy="8439549"/>
          </a:xfrm>
          <a:custGeom>
            <a:avLst/>
            <a:gdLst/>
            <a:ahLst/>
            <a:cxnLst/>
            <a:rect r="r" b="b" t="t" l="l"/>
            <a:pathLst>
              <a:path h="8439549" w="6437861">
                <a:moveTo>
                  <a:pt x="0" y="0"/>
                </a:moveTo>
                <a:lnTo>
                  <a:pt x="6437861" y="0"/>
                </a:lnTo>
                <a:lnTo>
                  <a:pt x="6437861" y="8439549"/>
                </a:lnTo>
                <a:lnTo>
                  <a:pt x="0" y="8439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52945" y="248215"/>
            <a:ext cx="9367482" cy="780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19"/>
              </a:lnSpc>
            </a:pPr>
            <a:r>
              <a:rPr lang="en-US" b="true" sz="4371" spc="218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QUERIES AND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0349" y="2143418"/>
            <a:ext cx="9579483" cy="147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87"/>
              </a:lnSpc>
            </a:pPr>
            <a:r>
              <a:rPr lang="en-US" b="true" sz="4348" spc="434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OPTIMAL NEW HEALTHCARE FACILITIES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6013" y="3764683"/>
            <a:ext cx="7172515" cy="3752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3"/>
              </a:lnSpc>
            </a:pPr>
            <a:r>
              <a:rPr lang="en-US" sz="2683" spc="26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Finds residential buffer areas not served by nearby healthcare or roads but intersecting green spaces.</a:t>
            </a:r>
          </a:p>
          <a:p>
            <a:pPr algn="ctr">
              <a:lnSpc>
                <a:spcPts val="4293"/>
              </a:lnSpc>
            </a:pPr>
            <a:r>
              <a:rPr lang="en-US" sz="2683" spc="26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Highlights potentially underserved yet environmentally favorable zones for development or intervention.</a:t>
            </a:r>
          </a:p>
          <a:p>
            <a:pPr algn="ctr">
              <a:lnSpc>
                <a:spcPts val="429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460091" y="1086270"/>
            <a:ext cx="5084616" cy="63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5"/>
              </a:lnSpc>
            </a:pPr>
            <a:r>
              <a:rPr lang="en-US" sz="3697" spc="1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VECTOR QUERY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439147" y="8350235"/>
            <a:ext cx="12551665" cy="12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48"/>
              </a:lnSpc>
            </a:pPr>
            <a:r>
              <a:rPr lang="en-US" b="true" sz="3677" spc="367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(RES_BUFFER - (HEALTHCARE_BUFFER ∪ ROAD_BUFFER)) ∩ GREEN_BUFFER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58249" y="0"/>
            <a:ext cx="7370371" cy="10546486"/>
            <a:chOff x="0" y="0"/>
            <a:chExt cx="1941168" cy="27776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41168" cy="2777675"/>
            </a:xfrm>
            <a:custGeom>
              <a:avLst/>
              <a:gdLst/>
              <a:ahLst/>
              <a:cxnLst/>
              <a:rect r="r" b="b" t="t" l="l"/>
              <a:pathLst>
                <a:path h="2777675" w="1941168">
                  <a:moveTo>
                    <a:pt x="0" y="0"/>
                  </a:moveTo>
                  <a:lnTo>
                    <a:pt x="1941168" y="0"/>
                  </a:lnTo>
                  <a:lnTo>
                    <a:pt x="1941168" y="2777675"/>
                  </a:lnTo>
                  <a:lnTo>
                    <a:pt x="0" y="2777675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41168" cy="2825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4981514"/>
            <a:ext cx="5672607" cy="5305486"/>
          </a:xfrm>
          <a:custGeom>
            <a:avLst/>
            <a:gdLst/>
            <a:ahLst/>
            <a:cxnLst/>
            <a:rect r="r" b="b" t="t" l="l"/>
            <a:pathLst>
              <a:path h="5305486" w="5672607">
                <a:moveTo>
                  <a:pt x="0" y="0"/>
                </a:moveTo>
                <a:lnTo>
                  <a:pt x="5672607" y="0"/>
                </a:lnTo>
                <a:lnTo>
                  <a:pt x="5672607" y="5305486"/>
                </a:lnTo>
                <a:lnTo>
                  <a:pt x="0" y="5305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28620" y="5142458"/>
            <a:ext cx="5585097" cy="5144542"/>
          </a:xfrm>
          <a:custGeom>
            <a:avLst/>
            <a:gdLst/>
            <a:ahLst/>
            <a:cxnLst/>
            <a:rect r="r" b="b" t="t" l="l"/>
            <a:pathLst>
              <a:path h="5144542" w="5585097">
                <a:moveTo>
                  <a:pt x="0" y="0"/>
                </a:moveTo>
                <a:lnTo>
                  <a:pt x="5585096" y="0"/>
                </a:lnTo>
                <a:lnTo>
                  <a:pt x="5585096" y="5144542"/>
                </a:lnTo>
                <a:lnTo>
                  <a:pt x="0" y="5144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58249" y="1380218"/>
            <a:ext cx="7923828" cy="1259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35"/>
              </a:lnSpc>
            </a:pPr>
            <a:r>
              <a:rPr lang="en-US" b="true" sz="3668" spc="366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ESTIMATION OF NEEDED ROAD NETWORK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81991" y="794380"/>
            <a:ext cx="4668007" cy="60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0"/>
              </a:lnSpc>
            </a:pPr>
            <a:r>
              <a:rPr lang="en-US" sz="3578" spc="17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VECTOR QUERY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0210" y="980241"/>
            <a:ext cx="2234845" cy="106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8"/>
              </a:lnSpc>
            </a:pPr>
            <a:r>
              <a:rPr lang="en-US" b="true" sz="5949" spc="297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58249" y="3435964"/>
            <a:ext cx="7353970" cy="4398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1"/>
              </a:lnSpc>
            </a:pPr>
            <a:r>
              <a:rPr lang="en-US" sz="3144" spc="314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Identifies healthcare facilities (PHCs, hospitals, nursing homes, pharmacies) located away from road networks.</a:t>
            </a:r>
          </a:p>
          <a:p>
            <a:pPr algn="ctr">
              <a:lnSpc>
                <a:spcPts val="5031"/>
              </a:lnSpc>
            </a:pPr>
            <a:r>
              <a:rPr lang="en-US" sz="3144" spc="314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Subtracts road buffer zones to highlight less accessible or remotely located facilities.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3676" y="154711"/>
            <a:ext cx="10216312" cy="70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6"/>
              </a:lnSpc>
            </a:pPr>
            <a:r>
              <a:rPr lang="en-US" b="true" sz="3947" spc="197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QUERIES AND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13787" y="8697292"/>
            <a:ext cx="6814833" cy="106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39"/>
              </a:lnSpc>
            </a:pPr>
            <a:r>
              <a:rPr lang="en-US" b="true" sz="3099" spc="30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(PHC ∪ HOSP∪ NURSING ∪PHARMA)-BUFFER(ROADS)</a:t>
            </a:r>
          </a:p>
        </p:txBody>
      </p:sp>
      <p:sp>
        <p:nvSpPr>
          <p:cNvPr name="AutoShape 16" id="16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3658" y="156090"/>
            <a:ext cx="9264854" cy="751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49"/>
              </a:lnSpc>
            </a:pPr>
            <a:r>
              <a:rPr lang="en-US" b="true" sz="4178" spc="208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QUERIES AND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6496" y="1143840"/>
            <a:ext cx="2113632" cy="95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54"/>
              </a:lnSpc>
            </a:pPr>
            <a:r>
              <a:rPr lang="en-US" b="true" sz="5396" spc="269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04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377588" y="270390"/>
            <a:ext cx="7553381" cy="8863665"/>
          </a:xfrm>
          <a:custGeom>
            <a:avLst/>
            <a:gdLst/>
            <a:ahLst/>
            <a:cxnLst/>
            <a:rect r="r" b="b" t="t" l="l"/>
            <a:pathLst>
              <a:path h="8863665" w="7553381">
                <a:moveTo>
                  <a:pt x="0" y="0"/>
                </a:moveTo>
                <a:lnTo>
                  <a:pt x="7553380" y="0"/>
                </a:lnTo>
                <a:lnTo>
                  <a:pt x="7553380" y="8863665"/>
                </a:lnTo>
                <a:lnTo>
                  <a:pt x="0" y="8863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502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27707" y="2045994"/>
            <a:ext cx="7557140" cy="1863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5"/>
              </a:lnSpc>
            </a:pPr>
            <a:r>
              <a:rPr lang="en-US" b="true" sz="3639" spc="363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CONSTRUCTION OF NEW HOMES WITH HEALTH ACCESS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50126" y="4167117"/>
            <a:ext cx="7428668" cy="333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7"/>
              </a:lnSpc>
            </a:pPr>
            <a:r>
              <a:rPr lang="en-US" sz="2779" spc="27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Identifies healthcare facilities (PHCs, hospitals, nursing homes, pharmacies) outside residential buffer zones.</a:t>
            </a:r>
          </a:p>
          <a:p>
            <a:pPr algn="ctr">
              <a:lnSpc>
                <a:spcPts val="4447"/>
              </a:lnSpc>
            </a:pPr>
            <a:r>
              <a:rPr lang="en-US" sz="2779" spc="27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Clips the result to the administrative boundary to focus on the area of interest.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26085" y="962025"/>
            <a:ext cx="4458762" cy="64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77"/>
              </a:lnSpc>
            </a:pPr>
            <a:r>
              <a:rPr lang="en-US" sz="3769" spc="1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VECTOR QUERY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9572625"/>
            <a:ext cx="18245326" cy="53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97"/>
              </a:lnSpc>
            </a:pPr>
            <a:r>
              <a:rPr lang="en-US" b="true" sz="3212" spc="321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CLIP( (PHC ∪ HOSP∪ NURSING ∪PHARMA)-BUFFER(RESIDENTIAL)) BOUNDARY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2733" y="588767"/>
            <a:ext cx="7829489" cy="8392773"/>
          </a:xfrm>
          <a:custGeom>
            <a:avLst/>
            <a:gdLst/>
            <a:ahLst/>
            <a:cxnLst/>
            <a:rect r="r" b="b" t="t" l="l"/>
            <a:pathLst>
              <a:path h="8392773" w="7829489">
                <a:moveTo>
                  <a:pt x="0" y="0"/>
                </a:moveTo>
                <a:lnTo>
                  <a:pt x="7829490" y="0"/>
                </a:lnTo>
                <a:lnTo>
                  <a:pt x="7829490" y="8392773"/>
                </a:lnTo>
                <a:lnTo>
                  <a:pt x="0" y="8392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5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3658" y="156090"/>
            <a:ext cx="9264854" cy="751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49"/>
              </a:lnSpc>
            </a:pPr>
            <a:r>
              <a:rPr lang="en-US" b="true" sz="4178" spc="208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QUERIES AND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6496" y="1143840"/>
            <a:ext cx="2113632" cy="95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54"/>
              </a:lnSpc>
            </a:pPr>
            <a:r>
              <a:rPr lang="en-US" b="true" sz="5396" spc="269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05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63733" y="146145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2427707" y="2045994"/>
            <a:ext cx="7557140" cy="123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5"/>
              </a:lnSpc>
            </a:pPr>
            <a:r>
              <a:rPr lang="en-US" b="true" sz="3639" spc="363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 WATERBORNE DISEASE RISK ZONES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50126" y="4167117"/>
            <a:ext cx="7428668" cy="333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7"/>
              </a:lnSpc>
            </a:pPr>
            <a:r>
              <a:rPr lang="en-US" sz="2779" spc="27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Extracts waterborne disease cases that fall outside the influence zones of healthcare and residential buffers.</a:t>
            </a:r>
          </a:p>
          <a:p>
            <a:pPr algn="ctr">
              <a:lnSpc>
                <a:spcPts val="4447"/>
              </a:lnSpc>
            </a:pPr>
            <a:r>
              <a:rPr lang="en-US" sz="2779" spc="27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Applies symmetric difference to highlight underserved or potentially neglected risk areas.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26085" y="962025"/>
            <a:ext cx="4458762" cy="64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77"/>
              </a:lnSpc>
            </a:pPr>
            <a:r>
              <a:rPr lang="en-US" sz="3769" spc="1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VECTOR QUERY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674" y="9324975"/>
            <a:ext cx="18245326" cy="1092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7"/>
              </a:lnSpc>
            </a:pPr>
            <a:r>
              <a:rPr lang="en-US" b="true" sz="3212" spc="321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SYM_DIF(WATERBORNE CASES- BUFFER(HEALTHCARE U RESIDENTIAL))</a:t>
            </a:r>
          </a:p>
          <a:p>
            <a:pPr algn="ctr" marL="0" indent="0" lvl="0">
              <a:lnSpc>
                <a:spcPts val="4497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3658" y="156090"/>
            <a:ext cx="9264854" cy="751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49"/>
              </a:lnSpc>
            </a:pPr>
            <a:r>
              <a:rPr lang="en-US" b="true" sz="4178" spc="208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QUERIES AND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6496" y="1143840"/>
            <a:ext cx="2113632" cy="95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54"/>
              </a:lnSpc>
            </a:pPr>
            <a:r>
              <a:rPr lang="en-US" b="true" sz="5396" spc="269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06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158513" y="678941"/>
            <a:ext cx="7573749" cy="7889321"/>
          </a:xfrm>
          <a:custGeom>
            <a:avLst/>
            <a:gdLst/>
            <a:ahLst/>
            <a:cxnLst/>
            <a:rect r="r" b="b" t="t" l="l"/>
            <a:pathLst>
              <a:path h="7889321" w="7573749">
                <a:moveTo>
                  <a:pt x="0" y="0"/>
                </a:moveTo>
                <a:lnTo>
                  <a:pt x="7573748" y="0"/>
                </a:lnTo>
                <a:lnTo>
                  <a:pt x="7573748" y="7889321"/>
                </a:lnTo>
                <a:lnTo>
                  <a:pt x="0" y="7889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08197" y="1950273"/>
            <a:ext cx="7557140" cy="123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5"/>
              </a:lnSpc>
            </a:pPr>
            <a:r>
              <a:rPr lang="en-US" b="true" sz="3639" spc="363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VIRAL SPREAD IN HIGH POPULATION AREAS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7190" y="3889090"/>
            <a:ext cx="7428668" cy="3892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7"/>
              </a:lnSpc>
            </a:pPr>
            <a:r>
              <a:rPr lang="en-US" sz="2779" spc="27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Identifies viral disease cases located near healthcare facilities and residential areas.</a:t>
            </a:r>
          </a:p>
          <a:p>
            <a:pPr algn="ctr">
              <a:lnSpc>
                <a:spcPts val="4447"/>
              </a:lnSpc>
            </a:pPr>
            <a:r>
              <a:rPr lang="en-US" sz="2779" spc="27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Uses intersection of reported cases with a buffer around healthcare and residential zones.</a:t>
            </a:r>
          </a:p>
          <a:p>
            <a:pPr algn="ctr" marL="0" indent="0" lvl="0">
              <a:lnSpc>
                <a:spcPts val="444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526085" y="962025"/>
            <a:ext cx="4458762" cy="64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77"/>
              </a:lnSpc>
            </a:pPr>
            <a:r>
              <a:rPr lang="en-US" sz="3769" spc="1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VECTOR QUERY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674" y="8599785"/>
            <a:ext cx="18245326" cy="1092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7"/>
              </a:lnSpc>
            </a:pPr>
            <a:r>
              <a:rPr lang="en-US" b="true" sz="3212" spc="321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INTERSECTION(REPORTED VIRAL CASES &amp; BUFFER(HEALTHCARE U RESIDENTIAL))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15026" y="-129743"/>
            <a:ext cx="7845128" cy="10546486"/>
            <a:chOff x="0" y="0"/>
            <a:chExt cx="2066207" cy="27776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6207" cy="2777675"/>
            </a:xfrm>
            <a:custGeom>
              <a:avLst/>
              <a:gdLst/>
              <a:ahLst/>
              <a:cxnLst/>
              <a:rect r="r" b="b" t="t" l="l"/>
              <a:pathLst>
                <a:path h="2777675" w="2066207">
                  <a:moveTo>
                    <a:pt x="0" y="0"/>
                  </a:moveTo>
                  <a:lnTo>
                    <a:pt x="2066207" y="0"/>
                  </a:lnTo>
                  <a:lnTo>
                    <a:pt x="2066207" y="2777675"/>
                  </a:lnTo>
                  <a:lnTo>
                    <a:pt x="0" y="2777675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66207" cy="2825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7745" y="51183"/>
            <a:ext cx="10454039" cy="720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54"/>
              </a:lnSpc>
            </a:pPr>
            <a:r>
              <a:rPr lang="en-US" b="true" sz="4039" spc="20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QUERIES AND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7511" y="1115265"/>
            <a:ext cx="2191347" cy="108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11"/>
              </a:lnSpc>
            </a:pPr>
            <a:r>
              <a:rPr lang="en-US" b="true" sz="6007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73185" y="2144711"/>
            <a:ext cx="8160866" cy="66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2"/>
              </a:lnSpc>
            </a:pPr>
            <a:r>
              <a:rPr lang="en-US" b="true" sz="3930" spc="393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OPTIMAL LOCATION FOR PHC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3408" y="3529075"/>
            <a:ext cx="8917246" cy="198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38"/>
              </a:lnSpc>
            </a:pPr>
            <a:r>
              <a:rPr lang="en-US" sz="3336" spc="33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Placing new PHCs to improve healthcare accessibility in underserved neighborhoods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5732031" y="952500"/>
            <a:ext cx="4731121" cy="689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5"/>
              </a:lnSpc>
            </a:pPr>
            <a:r>
              <a:rPr lang="en-US" sz="4025" spc="2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VECTOR QUERY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602166" y="345706"/>
            <a:ext cx="7410588" cy="8912594"/>
            <a:chOff x="0" y="0"/>
            <a:chExt cx="1076050" cy="12941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6050" cy="1294148"/>
            </a:xfrm>
            <a:custGeom>
              <a:avLst/>
              <a:gdLst/>
              <a:ahLst/>
              <a:cxnLst/>
              <a:rect r="r" b="b" t="t" l="l"/>
              <a:pathLst>
                <a:path h="1294148" w="1076050">
                  <a:moveTo>
                    <a:pt x="0" y="0"/>
                  </a:moveTo>
                  <a:lnTo>
                    <a:pt x="1076050" y="0"/>
                  </a:lnTo>
                  <a:lnTo>
                    <a:pt x="1076050" y="1294148"/>
                  </a:lnTo>
                  <a:lnTo>
                    <a:pt x="0" y="1294148"/>
                  </a:lnTo>
                  <a:close/>
                </a:path>
              </a:pathLst>
            </a:custGeom>
            <a:blipFill>
              <a:blip r:embed="rId2"/>
              <a:stretch>
                <a:fillRect l="-18529" t="0" r="-18529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602166" y="9442503"/>
            <a:ext cx="7410588" cy="67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7"/>
              </a:lnSpc>
            </a:pPr>
            <a:r>
              <a:rPr lang="en-US" b="true" sz="4012" spc="401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BUFF(RESIDENTIAL-ROAD)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809065" y="3999694"/>
            <a:ext cx="4337827" cy="3519062"/>
          </a:xfrm>
          <a:custGeom>
            <a:avLst/>
            <a:gdLst/>
            <a:ahLst/>
            <a:cxnLst/>
            <a:rect r="r" b="b" t="t" l="l"/>
            <a:pathLst>
              <a:path h="3519062" w="4337827">
                <a:moveTo>
                  <a:pt x="0" y="0"/>
                </a:moveTo>
                <a:lnTo>
                  <a:pt x="4337827" y="0"/>
                </a:lnTo>
                <a:lnTo>
                  <a:pt x="4337827" y="3519062"/>
                </a:lnTo>
                <a:lnTo>
                  <a:pt x="0" y="3519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22525" y="5759225"/>
            <a:ext cx="4588285" cy="3722246"/>
          </a:xfrm>
          <a:custGeom>
            <a:avLst/>
            <a:gdLst/>
            <a:ahLst/>
            <a:cxnLst/>
            <a:rect r="r" b="b" t="t" l="l"/>
            <a:pathLst>
              <a:path h="3722246" w="4588285">
                <a:moveTo>
                  <a:pt x="0" y="0"/>
                </a:moveTo>
                <a:lnTo>
                  <a:pt x="4588285" y="0"/>
                </a:lnTo>
                <a:lnTo>
                  <a:pt x="4588285" y="3722246"/>
                </a:lnTo>
                <a:lnTo>
                  <a:pt x="0" y="3722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81749" y="200865"/>
            <a:ext cx="1552906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QUERIES AND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7190" y="1378989"/>
            <a:ext cx="3223996" cy="9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61"/>
              </a:lnSpc>
            </a:pPr>
            <a:r>
              <a:rPr lang="en-US" b="true" sz="5401" spc="27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05614" y="2244403"/>
            <a:ext cx="5529822" cy="1246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21"/>
              </a:lnSpc>
            </a:pPr>
            <a:r>
              <a:rPr lang="en-US" b="true" sz="3658" spc="365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PRIORITY ZONES FOR HEALTHCARE ZONES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87735" y="1210515"/>
            <a:ext cx="4712530" cy="56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5"/>
              </a:lnSpc>
            </a:pPr>
            <a:r>
              <a:rPr lang="en-US" sz="3261" spc="1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VECTOR QUERY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89188" y="7890090"/>
            <a:ext cx="5863032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spc="23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Hospitals &amp; PHCs → 2 km buffer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spc="23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These are areas with coverage; we'll exclude them.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20296" y="3769617"/>
            <a:ext cx="5682137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spc="23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Residential Complexes → 2 km buffer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spc="23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We want to serve areas close to where people </a:t>
            </a: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live.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52945" y="5536054"/>
            <a:ext cx="4162998" cy="3377232"/>
          </a:xfrm>
          <a:custGeom>
            <a:avLst/>
            <a:gdLst/>
            <a:ahLst/>
            <a:cxnLst/>
            <a:rect r="r" b="b" t="t" l="l"/>
            <a:pathLst>
              <a:path h="3377232" w="4162998">
                <a:moveTo>
                  <a:pt x="0" y="0"/>
                </a:moveTo>
                <a:lnTo>
                  <a:pt x="4162998" y="0"/>
                </a:lnTo>
                <a:lnTo>
                  <a:pt x="4162998" y="3377232"/>
                </a:lnTo>
                <a:lnTo>
                  <a:pt x="0" y="3377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22525" y="3674930"/>
            <a:ext cx="4588285" cy="3722246"/>
          </a:xfrm>
          <a:custGeom>
            <a:avLst/>
            <a:gdLst/>
            <a:ahLst/>
            <a:cxnLst/>
            <a:rect r="r" b="b" t="t" l="l"/>
            <a:pathLst>
              <a:path h="3722246" w="4588285">
                <a:moveTo>
                  <a:pt x="0" y="0"/>
                </a:moveTo>
                <a:lnTo>
                  <a:pt x="4588285" y="0"/>
                </a:lnTo>
                <a:lnTo>
                  <a:pt x="4588285" y="3722247"/>
                </a:lnTo>
                <a:lnTo>
                  <a:pt x="0" y="372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81749" y="200865"/>
            <a:ext cx="1552906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QUERIES AND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7190" y="1378989"/>
            <a:ext cx="3223996" cy="9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61"/>
              </a:lnSpc>
            </a:pPr>
            <a:r>
              <a:rPr lang="en-US" b="true" sz="5401" spc="27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05614" y="2244403"/>
            <a:ext cx="5529822" cy="1246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21"/>
              </a:lnSpc>
            </a:pPr>
            <a:r>
              <a:rPr lang="en-US" b="true" sz="3658" spc="365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PRIORITY ZONES FOR HEALTHCARE ZONES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2945" y="4077131"/>
            <a:ext cx="703986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spc="23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</a:t>
            </a:r>
            <a:r>
              <a:rPr lang="en-US" b="true" sz="2399" spc="23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oads → 1 km buffer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spc="23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Represents areas that are road-accessible.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90150" y="7982530"/>
            <a:ext cx="846921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spc="23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Water Bodies &amp; Forests → 1 km buffer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spc="23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Exclusion zones (not ideal for setting up a facility).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87735" y="1210515"/>
            <a:ext cx="4712530" cy="56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5"/>
              </a:lnSpc>
            </a:pPr>
            <a:r>
              <a:rPr lang="en-US" sz="3261" spc="1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VECTOR QUERY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094792" y="4222603"/>
            <a:ext cx="4812787" cy="3904373"/>
          </a:xfrm>
          <a:custGeom>
            <a:avLst/>
            <a:gdLst/>
            <a:ahLst/>
            <a:cxnLst/>
            <a:rect r="r" b="b" t="t" l="l"/>
            <a:pathLst>
              <a:path h="3904373" w="4812787">
                <a:moveTo>
                  <a:pt x="0" y="0"/>
                </a:moveTo>
                <a:lnTo>
                  <a:pt x="4812787" y="0"/>
                </a:lnTo>
                <a:lnTo>
                  <a:pt x="4812787" y="3904373"/>
                </a:lnTo>
                <a:lnTo>
                  <a:pt x="0" y="390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1749" y="200865"/>
            <a:ext cx="1552906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QUERIES AND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7190" y="1933995"/>
            <a:ext cx="3223996" cy="9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61"/>
              </a:lnSpc>
            </a:pPr>
            <a:r>
              <a:rPr lang="en-US" b="true" sz="5401" spc="27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72942" y="2000670"/>
            <a:ext cx="7595165" cy="1246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21"/>
              </a:lnSpc>
            </a:pPr>
            <a:r>
              <a:rPr lang="en-US" b="true" sz="3658" spc="365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PRIORITY ZONES FOR HEALTHCARE ZONES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81669" y="4690795"/>
            <a:ext cx="10608618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399" spc="23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Exclusion Zones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Union water_b</a:t>
            </a: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ody_buffer and forest_buffer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Then subtract this union from the study area boundary: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Difference → Input: boundary, Overlay: exclusion_zones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spc="23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Expression : Boundary_Polygon - (Water_buffer U Forest_Buffer)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787735" y="1210515"/>
            <a:ext cx="4712530" cy="56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5"/>
              </a:lnSpc>
            </a:pPr>
            <a:r>
              <a:rPr lang="en-US" sz="3261" spc="1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VECTOR QUERY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889188" y="4037541"/>
            <a:ext cx="5460662" cy="3904373"/>
          </a:xfrm>
          <a:custGeom>
            <a:avLst/>
            <a:gdLst/>
            <a:ahLst/>
            <a:cxnLst/>
            <a:rect r="r" b="b" t="t" l="l"/>
            <a:pathLst>
              <a:path h="3904373" w="5460662">
                <a:moveTo>
                  <a:pt x="0" y="0"/>
                </a:moveTo>
                <a:lnTo>
                  <a:pt x="5460662" y="0"/>
                </a:lnTo>
                <a:lnTo>
                  <a:pt x="5460662" y="3904373"/>
                </a:lnTo>
                <a:lnTo>
                  <a:pt x="0" y="390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1749" y="200865"/>
            <a:ext cx="1552906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QUERIES AND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7190" y="1933995"/>
            <a:ext cx="3223996" cy="9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61"/>
              </a:lnSpc>
            </a:pPr>
            <a:r>
              <a:rPr lang="en-US" b="true" sz="5401" spc="27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72942" y="2000670"/>
            <a:ext cx="7595165" cy="1246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21"/>
              </a:lnSpc>
            </a:pPr>
            <a:r>
              <a:rPr lang="en-US" b="true" sz="3658" spc="365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PRIORITY ZONES FOR HEALTHCARE ZONES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28416" y="3989916"/>
            <a:ext cx="6356948" cy="333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spc="23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Covered Zones (served by existing hospitals/PHCs)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Union hospital_buffer and phc_buffer → Output: served_area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spc="23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Expression : Boundary_Polgon - (Hospital U PHC)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87735" y="1210515"/>
            <a:ext cx="4712530" cy="56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5"/>
              </a:lnSpc>
            </a:pPr>
            <a:r>
              <a:rPr lang="en-US" sz="3261" spc="1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VECTOR QUERY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271771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001007" y="0"/>
            <a:ext cx="10286993" cy="10287000"/>
            <a:chOff x="0" y="0"/>
            <a:chExt cx="270933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1">
                  <a:moveTo>
                    <a:pt x="0" y="0"/>
                  </a:moveTo>
                  <a:lnTo>
                    <a:pt x="2709331" y="0"/>
                  </a:lnTo>
                  <a:lnTo>
                    <a:pt x="2709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093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2622" y="4339575"/>
            <a:ext cx="798960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01007" y="4723088"/>
            <a:ext cx="10508910" cy="3234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1884" indent="-290942" lvl="1">
              <a:lnSpc>
                <a:spcPts val="4312"/>
              </a:lnSpc>
              <a:buFont typeface="Arial"/>
              <a:buChar char="•"/>
            </a:pPr>
            <a:r>
              <a:rPr lang="en-US" sz="2695" spc="26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Rural healthcare access is often hindered by poor infrastructure and geographical barriers.</a:t>
            </a:r>
          </a:p>
          <a:p>
            <a:pPr algn="l" marL="581884" indent="-290942" lvl="1">
              <a:lnSpc>
                <a:spcPts val="4312"/>
              </a:lnSpc>
              <a:buFont typeface="Arial"/>
              <a:buChar char="•"/>
            </a:pPr>
            <a:r>
              <a:rPr lang="en-US" sz="2695" spc="26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Spatial data helps us analyze terrain, s</a:t>
            </a:r>
            <a:r>
              <a:rPr lang="en-US" sz="2695" spc="26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695" spc="26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2695" spc="26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2695" spc="26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-US" sz="2695" spc="26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695" spc="26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ment patterns, and proximity to medical facilities.</a:t>
            </a:r>
          </a:p>
          <a:p>
            <a:pPr algn="l" marL="581884" indent="-290942" lvl="1">
              <a:lnSpc>
                <a:spcPts val="4312"/>
              </a:lnSpc>
              <a:buFont typeface="Arial"/>
              <a:buChar char="•"/>
            </a:pPr>
            <a:r>
              <a:rPr lang="en-US" b="true" sz="2695" spc="26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Significance</a:t>
            </a:r>
            <a:r>
              <a:rPr lang="en-US" sz="2695" spc="26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Su</a:t>
            </a:r>
            <a:r>
              <a:rPr lang="en-US" sz="2695" spc="26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ppo</a:t>
            </a:r>
            <a:r>
              <a:rPr lang="en-US" sz="2695" spc="26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rts policy-making, infrastructure development, and emergency planning.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001007" y="3063366"/>
            <a:ext cx="10508910" cy="1063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1884" indent="-290942" lvl="1">
              <a:lnSpc>
                <a:spcPts val="4312"/>
              </a:lnSpc>
              <a:buFont typeface="Arial"/>
              <a:buChar char="•"/>
            </a:pPr>
            <a:r>
              <a:rPr lang="en-US" b="true" sz="2695" spc="26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Title</a:t>
            </a:r>
            <a:r>
              <a:rPr lang="en-US" sz="2695" spc="26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Improving Ru</a:t>
            </a:r>
            <a:r>
              <a:rPr lang="en-US" sz="2695" spc="26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ral Healthcare Accessibility Using Geospatial Analysis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611183" y="4191430"/>
            <a:ext cx="4698360" cy="3904373"/>
          </a:xfrm>
          <a:custGeom>
            <a:avLst/>
            <a:gdLst/>
            <a:ahLst/>
            <a:cxnLst/>
            <a:rect r="r" b="b" t="t" l="l"/>
            <a:pathLst>
              <a:path h="3904373" w="4698360">
                <a:moveTo>
                  <a:pt x="0" y="0"/>
                </a:moveTo>
                <a:lnTo>
                  <a:pt x="4698360" y="0"/>
                </a:lnTo>
                <a:lnTo>
                  <a:pt x="4698360" y="3904373"/>
                </a:lnTo>
                <a:lnTo>
                  <a:pt x="0" y="390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1749" y="200865"/>
            <a:ext cx="1552906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QUERIES AND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7190" y="1933995"/>
            <a:ext cx="3223996" cy="9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61"/>
              </a:lnSpc>
            </a:pPr>
            <a:r>
              <a:rPr lang="en-US" b="true" sz="5401" spc="27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12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72942" y="2000670"/>
            <a:ext cx="7595165" cy="1246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21"/>
              </a:lnSpc>
            </a:pPr>
            <a:r>
              <a:rPr lang="en-US" b="true" sz="3658" spc="365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PRIORITY ZONES FOR HEALTHCARE ZONES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42639" y="4813761"/>
            <a:ext cx="10037490" cy="2322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b="true" sz="2674" spc="267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Hot-Spot Identification </a:t>
            </a:r>
          </a:p>
          <a:p>
            <a:pPr algn="ctr">
              <a:lnSpc>
                <a:spcPts val="3744"/>
              </a:lnSpc>
            </a:pPr>
            <a:r>
              <a:rPr lang="en-US" sz="2674" spc="26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result highlights hotspot zones where healthcare facilities can be prioritized because they are both buildable and close to residential populations.</a:t>
            </a:r>
          </a:p>
          <a:p>
            <a:pPr algn="ctr">
              <a:lnSpc>
                <a:spcPts val="3744"/>
              </a:lnSpc>
              <a:spcBef>
                <a:spcPct val="0"/>
              </a:spcBef>
            </a:pPr>
            <a:r>
              <a:rPr lang="en-US" b="true" sz="2674" spc="267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Expression : Buildable_Area ∩ Residential_Complex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87735" y="1210515"/>
            <a:ext cx="4712530" cy="56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5"/>
              </a:lnSpc>
            </a:pPr>
            <a:r>
              <a:rPr lang="en-US" sz="3261" spc="1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VECTOR QUERY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90446" y="2070996"/>
            <a:ext cx="11397554" cy="752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2751" indent="-311375" lvl="1">
              <a:lnSpc>
                <a:spcPts val="4615"/>
              </a:lnSpc>
              <a:buFont typeface="Arial"/>
              <a:buChar char="•"/>
            </a:pPr>
            <a:r>
              <a:rPr lang="en-US" b="true" sz="2884" spc="288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Relevance</a:t>
            </a:r>
            <a:r>
              <a:rPr lang="en-US" sz="2884" spc="28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Over 65% of India’s population lives in rural areas, yet access to healthcare remains limited due to poor infrastructure and distance.</a:t>
            </a:r>
          </a:p>
          <a:p>
            <a:pPr algn="l" marL="622751" indent="-311375" lvl="1">
              <a:lnSpc>
                <a:spcPts val="4615"/>
              </a:lnSpc>
              <a:buFont typeface="Arial"/>
              <a:buChar char="•"/>
            </a:pPr>
            <a:r>
              <a:rPr lang="en-US" b="true" sz="2884" spc="288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Who’s Working</a:t>
            </a:r>
            <a:r>
              <a:rPr lang="en-US" sz="2884" spc="28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Organizations like NITI Aayog, NHSRC, and private players like WISH Foundation are actively researching and addressing gaps.</a:t>
            </a:r>
          </a:p>
          <a:p>
            <a:pPr algn="l" marL="622751" indent="-311375" lvl="1">
              <a:lnSpc>
                <a:spcPts val="4615"/>
              </a:lnSpc>
              <a:buFont typeface="Arial"/>
              <a:buChar char="•"/>
            </a:pPr>
            <a:r>
              <a:rPr lang="en-US" b="true" sz="2884" spc="288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Technology Use</a:t>
            </a:r>
            <a:r>
              <a:rPr lang="en-US" sz="2884" spc="28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Satellite data (like ISRO’s Bhuvan &amp; NASA’s Night Lights) and GIS tools (QGIS, ArcGIS) help map underserved regions.</a:t>
            </a:r>
          </a:p>
          <a:p>
            <a:pPr algn="l" marL="622751" indent="-311375" lvl="1">
              <a:lnSpc>
                <a:spcPts val="4615"/>
              </a:lnSpc>
              <a:buFont typeface="Arial"/>
              <a:buChar char="•"/>
            </a:pPr>
            <a:r>
              <a:rPr lang="en-US" b="true" sz="2884" spc="288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Recent Trends</a:t>
            </a:r>
            <a:r>
              <a:rPr lang="en-US" sz="2884" spc="28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Mobile health units, telemedicine, and AI-driven health mapping are emerging to improve rural reach.</a:t>
            </a:r>
          </a:p>
          <a:p>
            <a:pPr algn="l" marL="0" indent="0" lvl="0">
              <a:lnSpc>
                <a:spcPts val="4615"/>
              </a:lnSpc>
            </a:pPr>
          </a:p>
        </p:txBody>
      </p:sp>
      <p:sp>
        <p:nvSpPr>
          <p:cNvPr name="AutoShape 3" id="3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010810" y="9258300"/>
            <a:ext cx="248490" cy="2484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0819" y="3147832"/>
            <a:ext cx="6519627" cy="4346418"/>
          </a:xfrm>
          <a:custGeom>
            <a:avLst/>
            <a:gdLst/>
            <a:ahLst/>
            <a:cxnLst/>
            <a:rect r="r" b="b" t="t" l="l"/>
            <a:pathLst>
              <a:path h="4346418" w="6519627">
                <a:moveTo>
                  <a:pt x="0" y="0"/>
                </a:moveTo>
                <a:lnTo>
                  <a:pt x="6519627" y="0"/>
                </a:lnTo>
                <a:lnTo>
                  <a:pt x="6519627" y="4346418"/>
                </a:lnTo>
                <a:lnTo>
                  <a:pt x="0" y="4346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69669" y="42171"/>
            <a:ext cx="8693050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MARKET RESEARCH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58126" y="3970422"/>
            <a:ext cx="12371749" cy="206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238"/>
              </a:lnSpc>
            </a:pPr>
            <a:r>
              <a:rPr lang="en-US" b="true" sz="11598" spc="579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1028700" y="0"/>
            <a:ext cx="4762" cy="3356749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001007" y="0"/>
            <a:ext cx="10286993" cy="10287000"/>
            <a:chOff x="0" y="0"/>
            <a:chExt cx="270933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1">
                  <a:moveTo>
                    <a:pt x="0" y="0"/>
                  </a:moveTo>
                  <a:lnTo>
                    <a:pt x="2709331" y="0"/>
                  </a:lnTo>
                  <a:lnTo>
                    <a:pt x="2709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093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81548" y="3432057"/>
            <a:ext cx="7113266" cy="3260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0"/>
              </a:lnSpc>
            </a:pPr>
            <a:r>
              <a:rPr lang="en-US" b="true" sz="6100" spc="30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PROBLEM STATEMENT</a:t>
            </a:r>
            <a:r>
              <a:rPr lang="en-US" sz="6100" spc="305" b="true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&amp;</a:t>
            </a:r>
          </a:p>
          <a:p>
            <a:pPr algn="l" marL="0" indent="0" lvl="0">
              <a:lnSpc>
                <a:spcPts val="8540"/>
              </a:lnSpc>
            </a:pPr>
            <a:r>
              <a:rPr lang="en-US" b="true" sz="6100" spc="30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01007" y="3438180"/>
            <a:ext cx="10575933" cy="3254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5595" indent="-292798" lvl="1">
              <a:lnSpc>
                <a:spcPts val="4339"/>
              </a:lnSpc>
              <a:buFont typeface="Arial"/>
              <a:buChar char="•"/>
            </a:pPr>
            <a:r>
              <a:rPr lang="en-US" sz="2712" spc="27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Identify underserved areas.</a:t>
            </a:r>
          </a:p>
          <a:p>
            <a:pPr algn="l" marL="585595" indent="-292798" lvl="1">
              <a:lnSpc>
                <a:spcPts val="4339"/>
              </a:lnSpc>
              <a:buFont typeface="Arial"/>
              <a:buChar char="•"/>
            </a:pPr>
            <a:r>
              <a:rPr lang="en-US" sz="2712" spc="27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Evaluate proximity of PHCs, hospitals to roads and s</a:t>
            </a:r>
            <a:r>
              <a:rPr lang="en-US" sz="2712" spc="27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et</a:t>
            </a:r>
            <a:r>
              <a:rPr lang="en-US" sz="2712" spc="27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tl</a:t>
            </a:r>
            <a:r>
              <a:rPr lang="en-US" sz="2712" spc="27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712" spc="27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ments.</a:t>
            </a:r>
          </a:p>
          <a:p>
            <a:pPr algn="l" marL="585595" indent="-292798" lvl="1">
              <a:lnSpc>
                <a:spcPts val="4339"/>
              </a:lnSpc>
              <a:buFont typeface="Arial"/>
              <a:buChar char="•"/>
            </a:pPr>
            <a:r>
              <a:rPr lang="en-US" sz="2712" spc="27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Assess environmental factors affecting accessibility.</a:t>
            </a:r>
          </a:p>
          <a:p>
            <a:pPr algn="l" marL="585595" indent="-292798" lvl="1">
              <a:lnSpc>
                <a:spcPts val="4339"/>
              </a:lnSpc>
              <a:buFont typeface="Arial"/>
              <a:buChar char="•"/>
            </a:pPr>
            <a:r>
              <a:rPr lang="en-US" sz="2712" spc="27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</a:t>
            </a:r>
            <a:r>
              <a:rPr lang="en-US" sz="2712" spc="27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egrate raster and vector layers for multi-criteria analysis.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001007" y="1892955"/>
            <a:ext cx="10282657" cy="109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6"/>
              </a:lnSpc>
            </a:pPr>
            <a:r>
              <a:rPr lang="en-US" sz="2791" spc="279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Lack of spatial insight into rural healthcare facility accessibility and support systems.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1064" y="7868876"/>
            <a:ext cx="16508236" cy="214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2712" spc="271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Reference Research paper:-</a:t>
            </a:r>
            <a:r>
              <a:rPr lang="en-US" sz="2712" spc="27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Abulibdeh, A., Alshammari, H., Al-Hajri, N. et al. Geospa</a:t>
            </a:r>
            <a:r>
              <a:rPr lang="en-US" sz="2712" spc="27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tia</a:t>
            </a:r>
            <a:r>
              <a:rPr lang="en-US" sz="2712" spc="27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 Assessment of Healthcare Accessibility a</a:t>
            </a:r>
            <a:r>
              <a:rPr lang="en-US" sz="2712" spc="27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nd Equity in Q</a:t>
            </a:r>
            <a:r>
              <a:rPr lang="en-US" sz="2712" spc="27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atar in Preparation for the 2022 FIFA World Cup. J geovis spat anal 9, 2 (2025). https://doi.org/10.1007/s41651-024-00206-z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4513" y="2400946"/>
            <a:ext cx="122064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14513" y="4224913"/>
            <a:ext cx="122064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4513" y="6798568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03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230600" y="92299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708380" y="0"/>
            <a:ext cx="12579620" cy="10287000"/>
            <a:chOff x="0" y="0"/>
            <a:chExt cx="3313151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131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13151">
                  <a:moveTo>
                    <a:pt x="0" y="0"/>
                  </a:moveTo>
                  <a:lnTo>
                    <a:pt x="3313151" y="0"/>
                  </a:lnTo>
                  <a:lnTo>
                    <a:pt x="33131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31315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831297" y="618285"/>
            <a:ext cx="1452354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STUDY AREA &amp; DATASETS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86852" y="2713867"/>
            <a:ext cx="14292238" cy="556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5"/>
              </a:lnSpc>
            </a:pPr>
            <a:r>
              <a:rPr lang="en-US" b="true" sz="3225" spc="322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STUDY AREA :  </a:t>
            </a:r>
            <a:r>
              <a:rPr lang="en-US" sz="3225" spc="322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 WARDHA EAST AND WEST , MAHARASHTRA</a:t>
            </a:r>
            <a:r>
              <a:rPr lang="en-US" b="true" sz="3225" spc="322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86852" y="4547359"/>
            <a:ext cx="15323536" cy="2509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b="true" sz="2839" spc="283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VECTOR LAYERS:  </a:t>
            </a:r>
            <a:r>
              <a:rPr lang="en-US" sz="2839" spc="283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ROADS, HOSPITALS, RIVERS, PHCS, WATER BODIES, RESIDENTIAL COMPLEXES, FORESTS, NURSING SCHOOLS, PHARMA LABS, BOUNDARY</a:t>
            </a:r>
          </a:p>
          <a:p>
            <a:pPr algn="l">
              <a:lnSpc>
                <a:spcPts val="3975"/>
              </a:lnSpc>
            </a:pPr>
          </a:p>
          <a:p>
            <a:pPr algn="l" marL="0" indent="0" lvl="0">
              <a:lnSpc>
                <a:spcPts val="3975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186852" y="7130502"/>
            <a:ext cx="15926388" cy="1002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95"/>
              </a:lnSpc>
            </a:pPr>
            <a:r>
              <a:rPr lang="en-US" b="true" sz="2925" spc="292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RASTER LAYERS: </a:t>
            </a:r>
            <a:r>
              <a:rPr lang="en-US" sz="2925" spc="292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VEGETATION, LAND COVER, POPULATION, ELEVATION, TEMPERATUREWARDHA EAST AND WEST , MAHARASHTRA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4018367"/>
            <a:ext cx="18288000" cy="0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28453" y="3218267"/>
            <a:ext cx="2519009" cy="1543050"/>
            <a:chOff x="0" y="0"/>
            <a:chExt cx="132688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6886" cy="812800"/>
            </a:xfrm>
            <a:custGeom>
              <a:avLst/>
              <a:gdLst/>
              <a:ahLst/>
              <a:cxnLst/>
              <a:rect r="r" b="b" t="t" l="l"/>
              <a:pathLst>
                <a:path h="812800" w="1326886">
                  <a:moveTo>
                    <a:pt x="0" y="0"/>
                  </a:moveTo>
                  <a:lnTo>
                    <a:pt x="1326886" y="0"/>
                  </a:lnTo>
                  <a:lnTo>
                    <a:pt x="132688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F1F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326886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  <a:r>
                <a:rPr lang="en-US" b="true" sz="2300" spc="230">
                  <a:solidFill>
                    <a:srgbClr val="4E6E81"/>
                  </a:solidFill>
                  <a:latin typeface="Heebo Bold"/>
                  <a:ea typeface="Heebo Bold"/>
                  <a:cs typeface="Heebo Bold"/>
                  <a:sym typeface="Heebo Bold"/>
                </a:rPr>
                <a:t>DATASET COLLECTION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88926" y="3218267"/>
            <a:ext cx="2940427" cy="1543050"/>
            <a:chOff x="0" y="0"/>
            <a:chExt cx="1548867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48867" cy="812800"/>
            </a:xfrm>
            <a:custGeom>
              <a:avLst/>
              <a:gdLst/>
              <a:ahLst/>
              <a:cxnLst/>
              <a:rect r="r" b="b" t="t" l="l"/>
              <a:pathLst>
                <a:path h="812800" w="1548867">
                  <a:moveTo>
                    <a:pt x="0" y="0"/>
                  </a:moveTo>
                  <a:lnTo>
                    <a:pt x="1548867" y="0"/>
                  </a:lnTo>
                  <a:lnTo>
                    <a:pt x="15488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F1F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548867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  <a:r>
                <a:rPr lang="en-US" b="true" sz="2300" spc="230">
                  <a:solidFill>
                    <a:srgbClr val="4E6E81"/>
                  </a:solidFill>
                  <a:latin typeface="Heebo Bold"/>
                  <a:ea typeface="Heebo Bold"/>
                  <a:cs typeface="Heebo Bold"/>
                  <a:sym typeface="Heebo Bold"/>
                </a:rPr>
                <a:t>PREPROCESSING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085233" y="3246842"/>
            <a:ext cx="3111944" cy="1543050"/>
            <a:chOff x="0" y="0"/>
            <a:chExt cx="1639214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39214" cy="812800"/>
            </a:xfrm>
            <a:custGeom>
              <a:avLst/>
              <a:gdLst/>
              <a:ahLst/>
              <a:cxnLst/>
              <a:rect r="r" b="b" t="t" l="l"/>
              <a:pathLst>
                <a:path h="812800" w="1639214">
                  <a:moveTo>
                    <a:pt x="0" y="0"/>
                  </a:moveTo>
                  <a:lnTo>
                    <a:pt x="1639214" y="0"/>
                  </a:lnTo>
                  <a:lnTo>
                    <a:pt x="16392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F1F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639214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  <a:r>
                <a:rPr lang="en-US" b="true" sz="2300" spc="230">
                  <a:solidFill>
                    <a:srgbClr val="4E6E81"/>
                  </a:solidFill>
                  <a:latin typeface="Heebo Bold"/>
                  <a:ea typeface="Heebo Bold"/>
                  <a:cs typeface="Heebo Bold"/>
                  <a:sym typeface="Heebo Bold"/>
                </a:rPr>
                <a:t> VISUALIZATION &amp; OUTPUT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28453" y="4904192"/>
            <a:ext cx="3398448" cy="420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2"/>
              </a:lnSpc>
            </a:pPr>
            <a:r>
              <a:rPr lang="en-US" sz="2357" spc="23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Gathered vector and raster datasets including roads, health facilities, water bodies, land cover, and elevation from government portals and remote sensing sources.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88926" y="4885142"/>
            <a:ext cx="3394886" cy="412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2600" spc="26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Cleaned, reprojected, and clipped datasets to the study boundary; normalized raster layers for uniform analysis.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47504" y="4780199"/>
            <a:ext cx="3833557" cy="447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7"/>
              </a:lnSpc>
            </a:pPr>
            <a:r>
              <a:rPr lang="en-US" sz="2816" spc="28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Raster overlays for spatial suitability and executed spatial queries to analyze healthcare</a:t>
            </a:r>
            <a:r>
              <a:rPr lang="en-US" sz="2816" spc="28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accessibility and infrastructure support.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85233" y="4894667"/>
            <a:ext cx="3487848" cy="379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2390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Generated thematic maps and statistical insights using QGIS to present optimal locations and infrastructure connectivity for rural healthcare</a:t>
            </a:r>
            <a:r>
              <a:rPr lang="en-US" sz="2390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planning.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577920" y="3218267"/>
            <a:ext cx="3194218" cy="1543050"/>
            <a:chOff x="0" y="0"/>
            <a:chExt cx="1682551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82551" cy="812800"/>
            </a:xfrm>
            <a:custGeom>
              <a:avLst/>
              <a:gdLst/>
              <a:ahLst/>
              <a:cxnLst/>
              <a:rect r="r" b="b" t="t" l="l"/>
              <a:pathLst>
                <a:path h="812800" w="1682551">
                  <a:moveTo>
                    <a:pt x="0" y="0"/>
                  </a:moveTo>
                  <a:lnTo>
                    <a:pt x="1682551" y="0"/>
                  </a:lnTo>
                  <a:lnTo>
                    <a:pt x="16825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F1F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1682551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  <a:r>
                <a:rPr lang="en-US" b="true" sz="2300" spc="230">
                  <a:solidFill>
                    <a:srgbClr val="4E6E81"/>
                  </a:solidFill>
                  <a:latin typeface="Heebo Bold"/>
                  <a:ea typeface="Heebo Bold"/>
                  <a:cs typeface="Heebo Bold"/>
                  <a:sym typeface="Heebo Bold"/>
                </a:rPr>
                <a:t>RASTER OVERLAY &amp; VECTOR QUERIES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11463" y="742530"/>
            <a:ext cx="1587208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OVERALL METHODOLOGY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7259300" y="9258300"/>
            <a:ext cx="248490" cy="24849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18088" y="780210"/>
            <a:ext cx="248490" cy="24849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57275" y="-190557"/>
            <a:ext cx="21645772" cy="2190024"/>
            <a:chOff x="0" y="0"/>
            <a:chExt cx="1152303" cy="1165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2303" cy="116585"/>
            </a:xfrm>
            <a:custGeom>
              <a:avLst/>
              <a:gdLst/>
              <a:ahLst/>
              <a:cxnLst/>
              <a:rect r="r" b="b" t="t" l="l"/>
              <a:pathLst>
                <a:path h="116585" w="1152303">
                  <a:moveTo>
                    <a:pt x="949103" y="0"/>
                  </a:moveTo>
                  <a:cubicBezTo>
                    <a:pt x="1061327" y="0"/>
                    <a:pt x="1152303" y="26098"/>
                    <a:pt x="1152303" y="58292"/>
                  </a:cubicBezTo>
                  <a:cubicBezTo>
                    <a:pt x="1152303" y="90487"/>
                    <a:pt x="1061327" y="116585"/>
                    <a:pt x="949103" y="116585"/>
                  </a:cubicBezTo>
                  <a:lnTo>
                    <a:pt x="203200" y="116585"/>
                  </a:lnTo>
                  <a:cubicBezTo>
                    <a:pt x="90976" y="116585"/>
                    <a:pt x="0" y="90487"/>
                    <a:pt x="0" y="58292"/>
                  </a:cubicBezTo>
                  <a:cubicBezTo>
                    <a:pt x="0" y="260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52303" cy="164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6760" y="1395224"/>
            <a:ext cx="4339189" cy="3834896"/>
            <a:chOff x="0" y="0"/>
            <a:chExt cx="516362" cy="4563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6362" cy="456352"/>
            </a:xfrm>
            <a:custGeom>
              <a:avLst/>
              <a:gdLst/>
              <a:ahLst/>
              <a:cxnLst/>
              <a:rect r="r" b="b" t="t" l="l"/>
              <a:pathLst>
                <a:path h="456352" w="516362">
                  <a:moveTo>
                    <a:pt x="0" y="0"/>
                  </a:moveTo>
                  <a:lnTo>
                    <a:pt x="516362" y="0"/>
                  </a:lnTo>
                  <a:lnTo>
                    <a:pt x="516362" y="456352"/>
                  </a:lnTo>
                  <a:lnTo>
                    <a:pt x="0" y="456352"/>
                  </a:lnTo>
                  <a:close/>
                </a:path>
              </a:pathLst>
            </a:custGeom>
            <a:blipFill>
              <a:blip r:embed="rId2"/>
              <a:stretch>
                <a:fillRect l="0" t="-5498" r="0" b="-549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173735" y="1457917"/>
            <a:ext cx="4170241" cy="3685583"/>
            <a:chOff x="0" y="0"/>
            <a:chExt cx="516362" cy="4563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6362" cy="456352"/>
            </a:xfrm>
            <a:custGeom>
              <a:avLst/>
              <a:gdLst/>
              <a:ahLst/>
              <a:cxnLst/>
              <a:rect r="r" b="b" t="t" l="l"/>
              <a:pathLst>
                <a:path h="456352" w="516362">
                  <a:moveTo>
                    <a:pt x="0" y="0"/>
                  </a:moveTo>
                  <a:lnTo>
                    <a:pt x="516362" y="0"/>
                  </a:lnTo>
                  <a:lnTo>
                    <a:pt x="516362" y="456352"/>
                  </a:lnTo>
                  <a:lnTo>
                    <a:pt x="0" y="456352"/>
                  </a:lnTo>
                  <a:close/>
                </a:path>
              </a:pathLst>
            </a:custGeom>
            <a:blipFill>
              <a:blip r:embed="rId3"/>
              <a:stretch>
                <a:fillRect l="0" t="-4932" r="0" b="-4932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531762" y="1395224"/>
            <a:ext cx="4170392" cy="3685716"/>
            <a:chOff x="0" y="0"/>
            <a:chExt cx="516362" cy="4563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6362" cy="456352"/>
            </a:xfrm>
            <a:custGeom>
              <a:avLst/>
              <a:gdLst/>
              <a:ahLst/>
              <a:cxnLst/>
              <a:rect r="r" b="b" t="t" l="l"/>
              <a:pathLst>
                <a:path h="456352" w="516362">
                  <a:moveTo>
                    <a:pt x="0" y="0"/>
                  </a:moveTo>
                  <a:lnTo>
                    <a:pt x="516362" y="0"/>
                  </a:lnTo>
                  <a:lnTo>
                    <a:pt x="516362" y="456352"/>
                  </a:lnTo>
                  <a:lnTo>
                    <a:pt x="0" y="456352"/>
                  </a:lnTo>
                  <a:close/>
                </a:path>
              </a:pathLst>
            </a:custGeom>
            <a:blipFill>
              <a:blip r:embed="rId4"/>
              <a:stretch>
                <a:fillRect l="0" t="-5019" r="0" b="-5019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302353" y="5913305"/>
            <a:ext cx="4234170" cy="3742082"/>
            <a:chOff x="0" y="0"/>
            <a:chExt cx="516362" cy="4563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6362" cy="456352"/>
            </a:xfrm>
            <a:custGeom>
              <a:avLst/>
              <a:gdLst/>
              <a:ahLst/>
              <a:cxnLst/>
              <a:rect r="r" b="b" t="t" l="l"/>
              <a:pathLst>
                <a:path h="456352" w="516362">
                  <a:moveTo>
                    <a:pt x="0" y="0"/>
                  </a:moveTo>
                  <a:lnTo>
                    <a:pt x="516362" y="0"/>
                  </a:lnTo>
                  <a:lnTo>
                    <a:pt x="516362" y="456352"/>
                  </a:lnTo>
                  <a:lnTo>
                    <a:pt x="0" y="456352"/>
                  </a:lnTo>
                  <a:close/>
                </a:path>
              </a:pathLst>
            </a:custGeom>
            <a:blipFill>
              <a:blip r:embed="rId5"/>
              <a:stretch>
                <a:fillRect l="0" t="-6409" r="0" b="-6409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259300" y="9333392"/>
            <a:ext cx="248490" cy="24849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463573" y="5800209"/>
            <a:ext cx="4490107" cy="3968274"/>
            <a:chOff x="0" y="0"/>
            <a:chExt cx="516362" cy="45635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16362" cy="456352"/>
            </a:xfrm>
            <a:custGeom>
              <a:avLst/>
              <a:gdLst/>
              <a:ahLst/>
              <a:cxnLst/>
              <a:rect r="r" b="b" t="t" l="l"/>
              <a:pathLst>
                <a:path h="456352" w="516362">
                  <a:moveTo>
                    <a:pt x="0" y="0"/>
                  </a:moveTo>
                  <a:lnTo>
                    <a:pt x="516362" y="0"/>
                  </a:lnTo>
                  <a:lnTo>
                    <a:pt x="516362" y="456352"/>
                  </a:lnTo>
                  <a:lnTo>
                    <a:pt x="0" y="456352"/>
                  </a:lnTo>
                  <a:close/>
                </a:path>
              </a:pathLst>
            </a:custGeom>
            <a:blipFill>
              <a:blip r:embed="rId6"/>
              <a:stretch>
                <a:fillRect l="0" t="-5092" r="0" b="-5092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574694" y="5182495"/>
            <a:ext cx="4411254" cy="48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5"/>
              </a:lnSpc>
            </a:pPr>
            <a:r>
              <a:rPr lang="en-US" b="true" sz="2904" spc="290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VEGETATION-NDVI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57518" y="14099"/>
            <a:ext cx="1482599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RASTER LAYERS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73735" y="5182495"/>
            <a:ext cx="4222055" cy="468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1"/>
              </a:lnSpc>
            </a:pPr>
            <a:r>
              <a:rPr lang="en-US" b="true" sz="2779" spc="277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TEMPERATURE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19437" y="5151400"/>
            <a:ext cx="4654599" cy="521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</a:pPr>
            <a:r>
              <a:rPr lang="en-US" b="true" sz="3064" spc="306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LAND COVER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615131" y="9720859"/>
            <a:ext cx="4338549" cy="480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8"/>
              </a:lnSpc>
            </a:pPr>
            <a:r>
              <a:rPr lang="en-US" b="true" sz="2856" spc="285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ELEVATION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225268" y="9674437"/>
            <a:ext cx="4612988" cy="526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1"/>
              </a:lnSpc>
            </a:pPr>
            <a:r>
              <a:rPr lang="en-US" b="true" sz="3036" spc="303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POPULATION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78886" y="-922208"/>
            <a:ext cx="21645772" cy="2190024"/>
            <a:chOff x="0" y="0"/>
            <a:chExt cx="1152303" cy="1165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2303" cy="116585"/>
            </a:xfrm>
            <a:custGeom>
              <a:avLst/>
              <a:gdLst/>
              <a:ahLst/>
              <a:cxnLst/>
              <a:rect r="r" b="b" t="t" l="l"/>
              <a:pathLst>
                <a:path h="116585" w="1152303">
                  <a:moveTo>
                    <a:pt x="949103" y="0"/>
                  </a:moveTo>
                  <a:cubicBezTo>
                    <a:pt x="1061327" y="0"/>
                    <a:pt x="1152303" y="26098"/>
                    <a:pt x="1152303" y="58292"/>
                  </a:cubicBezTo>
                  <a:cubicBezTo>
                    <a:pt x="1152303" y="90487"/>
                    <a:pt x="1061327" y="116585"/>
                    <a:pt x="949103" y="116585"/>
                  </a:cubicBezTo>
                  <a:lnTo>
                    <a:pt x="203200" y="116585"/>
                  </a:lnTo>
                  <a:cubicBezTo>
                    <a:pt x="90976" y="116585"/>
                    <a:pt x="0" y="90487"/>
                    <a:pt x="0" y="58292"/>
                  </a:cubicBezTo>
                  <a:cubicBezTo>
                    <a:pt x="0" y="260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52303" cy="164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0210" y="1282388"/>
            <a:ext cx="10060891" cy="8400122"/>
            <a:chOff x="0" y="0"/>
            <a:chExt cx="546576" cy="4563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6576" cy="456352"/>
            </a:xfrm>
            <a:custGeom>
              <a:avLst/>
              <a:gdLst/>
              <a:ahLst/>
              <a:cxnLst/>
              <a:rect r="r" b="b" t="t" l="l"/>
              <a:pathLst>
                <a:path h="456352" w="546576">
                  <a:moveTo>
                    <a:pt x="0" y="0"/>
                  </a:moveTo>
                  <a:lnTo>
                    <a:pt x="546576" y="0"/>
                  </a:lnTo>
                  <a:lnTo>
                    <a:pt x="546576" y="456352"/>
                  </a:lnTo>
                  <a:lnTo>
                    <a:pt x="0" y="456352"/>
                  </a:lnTo>
                  <a:close/>
                </a:path>
              </a:pathLst>
            </a:custGeom>
            <a:blipFill>
              <a:blip r:embed="rId2"/>
              <a:stretch>
                <a:fillRect l="0" t="-37867" r="0" b="-37867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59300" y="9333392"/>
            <a:ext cx="248490" cy="24849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593812" y="1961367"/>
            <a:ext cx="318980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889354" y="10879"/>
            <a:ext cx="10337847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VECTOR LAYERS - 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90728" y="1476963"/>
            <a:ext cx="8185768" cy="995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04"/>
              </a:lnSpc>
            </a:pPr>
            <a:r>
              <a:rPr lang="en-US" b="true" sz="5789" spc="578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LAYERS:-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62559" y="3301595"/>
            <a:ext cx="7625441" cy="786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69676" indent="-484838" lvl="1">
              <a:lnSpc>
                <a:spcPts val="6287"/>
              </a:lnSpc>
              <a:buFont typeface="Arial"/>
              <a:buChar char="•"/>
            </a:pPr>
            <a:r>
              <a:rPr lang="en-US" sz="4491" spc="4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Boundary(Green)</a:t>
            </a:r>
          </a:p>
          <a:p>
            <a:pPr algn="ctr" marL="969676" indent="-484838" lvl="1">
              <a:lnSpc>
                <a:spcPts val="6287"/>
              </a:lnSpc>
              <a:buFont typeface="Arial"/>
              <a:buChar char="•"/>
            </a:pPr>
            <a:r>
              <a:rPr lang="en-US" sz="4491" spc="4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Forest(Purple) </a:t>
            </a:r>
          </a:p>
          <a:p>
            <a:pPr algn="ctr" marL="969676" indent="-484838" lvl="1">
              <a:lnSpc>
                <a:spcPts val="6287"/>
              </a:lnSpc>
              <a:buFont typeface="Arial"/>
              <a:buChar char="•"/>
            </a:pPr>
            <a:r>
              <a:rPr lang="en-US" sz="4491" spc="4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River(Red) </a:t>
            </a:r>
          </a:p>
          <a:p>
            <a:pPr algn="ctr" marL="969676" indent="-484838" lvl="1">
              <a:lnSpc>
                <a:spcPts val="6287"/>
              </a:lnSpc>
              <a:buFont typeface="Arial"/>
              <a:buChar char="•"/>
            </a:pPr>
            <a:r>
              <a:rPr lang="en-US" sz="4491" spc="4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Roads(grey)</a:t>
            </a:r>
          </a:p>
          <a:p>
            <a:pPr algn="ctr" marL="969676" indent="-484838" lvl="1">
              <a:lnSpc>
                <a:spcPts val="6287"/>
              </a:lnSpc>
              <a:buFont typeface="Arial"/>
              <a:buChar char="•"/>
            </a:pPr>
            <a:r>
              <a:rPr lang="en-US" sz="4491" spc="4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Hospitals(yellow polygon)</a:t>
            </a:r>
          </a:p>
          <a:p>
            <a:pPr algn="ctr" marL="969676" indent="-484838" lvl="1">
              <a:lnSpc>
                <a:spcPts val="6287"/>
              </a:lnSpc>
              <a:buFont typeface="Arial"/>
              <a:buChar char="•"/>
            </a:pPr>
            <a:r>
              <a:rPr lang="en-US" sz="4491" spc="4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Viral disease spots</a:t>
            </a:r>
          </a:p>
          <a:p>
            <a:pPr algn="ctr">
              <a:lnSpc>
                <a:spcPts val="6287"/>
              </a:lnSpc>
            </a:pPr>
          </a:p>
          <a:p>
            <a:pPr algn="ctr">
              <a:lnSpc>
                <a:spcPts val="6287"/>
              </a:lnSpc>
            </a:pPr>
          </a:p>
          <a:p>
            <a:pPr algn="ctr">
              <a:lnSpc>
                <a:spcPts val="6287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78886" y="-922208"/>
            <a:ext cx="21645772" cy="2190024"/>
            <a:chOff x="0" y="0"/>
            <a:chExt cx="1152303" cy="1165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2303" cy="116585"/>
            </a:xfrm>
            <a:custGeom>
              <a:avLst/>
              <a:gdLst/>
              <a:ahLst/>
              <a:cxnLst/>
              <a:rect r="r" b="b" t="t" l="l"/>
              <a:pathLst>
                <a:path h="116585" w="1152303">
                  <a:moveTo>
                    <a:pt x="949103" y="0"/>
                  </a:moveTo>
                  <a:cubicBezTo>
                    <a:pt x="1061327" y="0"/>
                    <a:pt x="1152303" y="26098"/>
                    <a:pt x="1152303" y="58292"/>
                  </a:cubicBezTo>
                  <a:cubicBezTo>
                    <a:pt x="1152303" y="90487"/>
                    <a:pt x="1061327" y="116585"/>
                    <a:pt x="949103" y="116585"/>
                  </a:cubicBezTo>
                  <a:lnTo>
                    <a:pt x="203200" y="116585"/>
                  </a:lnTo>
                  <a:cubicBezTo>
                    <a:pt x="90976" y="116585"/>
                    <a:pt x="0" y="90487"/>
                    <a:pt x="0" y="58292"/>
                  </a:cubicBezTo>
                  <a:cubicBezTo>
                    <a:pt x="0" y="260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52303" cy="164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333392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84711" y="1028700"/>
            <a:ext cx="9453090" cy="9382545"/>
          </a:xfrm>
          <a:custGeom>
            <a:avLst/>
            <a:gdLst/>
            <a:ahLst/>
            <a:cxnLst/>
            <a:rect r="r" b="b" t="t" l="l"/>
            <a:pathLst>
              <a:path h="9382545" w="9453090">
                <a:moveTo>
                  <a:pt x="0" y="0"/>
                </a:moveTo>
                <a:lnTo>
                  <a:pt x="9453090" y="0"/>
                </a:lnTo>
                <a:lnTo>
                  <a:pt x="9453090" y="9382545"/>
                </a:lnTo>
                <a:lnTo>
                  <a:pt x="0" y="9382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593812" y="1961367"/>
            <a:ext cx="318980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723570" y="-47625"/>
            <a:ext cx="10337847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VECTOR LAYERS - II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90728" y="1486488"/>
            <a:ext cx="8185768" cy="92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44"/>
              </a:lnSpc>
            </a:pPr>
            <a:r>
              <a:rPr lang="en-US" b="true" sz="5389" spc="538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LAYERS:-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83211" y="3036321"/>
            <a:ext cx="8204789" cy="5303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80189" indent="-540094" lvl="1">
              <a:lnSpc>
                <a:spcPts val="7004"/>
              </a:lnSpc>
              <a:buFont typeface="Arial"/>
              <a:buChar char="•"/>
            </a:pPr>
            <a:r>
              <a:rPr lang="en-US" sz="5003" spc="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Pharma(orange)</a:t>
            </a:r>
          </a:p>
          <a:p>
            <a:pPr algn="ctr" marL="1080189" indent="-540094" lvl="1">
              <a:lnSpc>
                <a:spcPts val="7004"/>
              </a:lnSpc>
              <a:buFont typeface="Arial"/>
              <a:buChar char="•"/>
            </a:pPr>
            <a:r>
              <a:rPr lang="en-US" sz="5003" spc="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P.H.C(green) </a:t>
            </a:r>
          </a:p>
          <a:p>
            <a:pPr algn="ctr" marL="1080189" indent="-540094" lvl="1">
              <a:lnSpc>
                <a:spcPts val="7004"/>
              </a:lnSpc>
              <a:buFont typeface="Arial"/>
              <a:buChar char="•"/>
            </a:pPr>
            <a:r>
              <a:rPr lang="en-US" sz="5003" spc="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Nursing(yellow) </a:t>
            </a:r>
          </a:p>
          <a:p>
            <a:pPr algn="ctr" marL="1080189" indent="-540094" lvl="1">
              <a:lnSpc>
                <a:spcPts val="7004"/>
              </a:lnSpc>
              <a:buFont typeface="Arial"/>
              <a:buChar char="•"/>
            </a:pPr>
            <a:r>
              <a:rPr lang="en-US" sz="5003" spc="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Water body(blue)</a:t>
            </a:r>
          </a:p>
          <a:p>
            <a:pPr algn="ctr" marL="1080189" indent="-540094" lvl="1">
              <a:lnSpc>
                <a:spcPts val="7004"/>
              </a:lnSpc>
              <a:buFont typeface="Arial"/>
              <a:buChar char="•"/>
            </a:pPr>
            <a:r>
              <a:rPr lang="en-US" sz="5003" spc="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Residential(brown)</a:t>
            </a:r>
          </a:p>
          <a:p>
            <a:pPr algn="ctr" marL="1080189" indent="-540094" lvl="1">
              <a:lnSpc>
                <a:spcPts val="7004"/>
              </a:lnSpc>
              <a:buFont typeface="Arial"/>
              <a:buChar char="•"/>
            </a:pPr>
            <a:r>
              <a:rPr lang="en-US" sz="5003" spc="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WaterBorne disease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61165" y="0"/>
            <a:ext cx="8626835" cy="10287000"/>
            <a:chOff x="0" y="0"/>
            <a:chExt cx="227208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208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72088">
                  <a:moveTo>
                    <a:pt x="0" y="0"/>
                  </a:moveTo>
                  <a:lnTo>
                    <a:pt x="2272088" y="0"/>
                  </a:lnTo>
                  <a:lnTo>
                    <a:pt x="22720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7208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159401"/>
            <a:ext cx="11577774" cy="79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62"/>
              </a:lnSpc>
            </a:pPr>
            <a:r>
              <a:rPr lang="en-US" b="true" sz="4473" spc="223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QUERIES AND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2945" y="1063537"/>
            <a:ext cx="1305564" cy="105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87"/>
              </a:lnSpc>
            </a:pPr>
            <a:r>
              <a:rPr lang="en-US" b="true" sz="5919" spc="295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8509" y="1858559"/>
            <a:ext cx="5967891" cy="2294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52"/>
              </a:lnSpc>
            </a:pPr>
            <a:r>
              <a:rPr lang="en-US" b="true" sz="3323" spc="332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RASTER-BASED HEATMAP ILLUSTRATING ACCESS TO RURAL HEALTHCARE.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2945" y="4284736"/>
            <a:ext cx="7649383" cy="4973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8"/>
              </a:lnSpc>
            </a:pPr>
            <a:r>
              <a:rPr lang="en-US" sz="3524" spc="35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Weighted sum of 5 normalised raster layers </a:t>
            </a:r>
          </a:p>
          <a:p>
            <a:pPr algn="ctr" marL="1521669" indent="-507223" lvl="2">
              <a:lnSpc>
                <a:spcPts val="5638"/>
              </a:lnSpc>
              <a:buFont typeface="Arial"/>
              <a:buChar char="⚬"/>
            </a:pPr>
            <a:r>
              <a:rPr lang="en-US" sz="3524" spc="35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low elevation -0.25</a:t>
            </a:r>
          </a:p>
          <a:p>
            <a:pPr algn="ctr" marL="1521669" indent="-507223" lvl="2">
              <a:lnSpc>
                <a:spcPts val="5638"/>
              </a:lnSpc>
              <a:buFont typeface="Arial"/>
              <a:buChar char="⚬"/>
            </a:pPr>
            <a:r>
              <a:rPr lang="en-US" sz="3524" spc="35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low vegetation-0.25</a:t>
            </a:r>
          </a:p>
          <a:p>
            <a:pPr algn="ctr" marL="1521669" indent="-507223" lvl="2">
              <a:lnSpc>
                <a:spcPts val="5638"/>
              </a:lnSpc>
              <a:buFont typeface="Arial"/>
              <a:buChar char="⚬"/>
            </a:pPr>
            <a:r>
              <a:rPr lang="en-US" sz="3524" spc="35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high land cover-0.20</a:t>
            </a:r>
          </a:p>
          <a:p>
            <a:pPr algn="ctr" marL="1521669" indent="-507223" lvl="2">
              <a:lnSpc>
                <a:spcPts val="5638"/>
              </a:lnSpc>
              <a:buFont typeface="Arial"/>
              <a:buChar char="⚬"/>
            </a:pPr>
            <a:r>
              <a:rPr lang="en-US" sz="3524" spc="35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high temperature-0.20</a:t>
            </a:r>
          </a:p>
          <a:p>
            <a:pPr algn="ctr" marL="1521669" indent="-507223" lvl="2">
              <a:lnSpc>
                <a:spcPts val="5638"/>
              </a:lnSpc>
              <a:buFont typeface="Arial"/>
              <a:buChar char="⚬"/>
            </a:pPr>
            <a:r>
              <a:rPr lang="en-US" sz="3524" spc="35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high population-0.10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7394192" y="942975"/>
            <a:ext cx="2816272" cy="790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74"/>
              </a:lnSpc>
            </a:pPr>
            <a:r>
              <a:rPr lang="en-US" sz="4624" spc="23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RASTER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661165" y="1925234"/>
            <a:ext cx="8171162" cy="7898394"/>
          </a:xfrm>
          <a:custGeom>
            <a:avLst/>
            <a:gdLst/>
            <a:ahLst/>
            <a:cxnLst/>
            <a:rect r="r" b="b" t="t" l="l"/>
            <a:pathLst>
              <a:path h="7898394" w="8171162">
                <a:moveTo>
                  <a:pt x="0" y="0"/>
                </a:moveTo>
                <a:lnTo>
                  <a:pt x="8171162" y="0"/>
                </a:lnTo>
                <a:lnTo>
                  <a:pt x="8171162" y="7898394"/>
                </a:lnTo>
                <a:lnTo>
                  <a:pt x="0" y="7898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DAGj9-4wDMQ</dc:identifier>
  <dcterms:modified xsi:type="dcterms:W3CDTF">2011-08-01T06:04:30Z</dcterms:modified>
  <cp:revision>1</cp:revision>
  <dc:title>GEOTA FinalPresentation</dc:title>
</cp:coreProperties>
</file>